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5113000" cy="21374100"/>
  <p:notesSz cx="6858000" cy="9144000"/>
  <p:embeddedFontLst>
    <p:embeddedFont>
      <p:font typeface="Glacial Indifference" panose="020B0604020202020204" charset="0"/>
      <p:regular r:id="rId3"/>
    </p:embeddedFont>
    <p:embeddedFont>
      <p:font typeface="Hussar Bold" panose="020B0604020202020204" charset="0"/>
      <p:regular r:id="rId4"/>
    </p:embeddedFont>
    <p:embeddedFont>
      <p:font typeface="Open Sans" panose="020B0606030504020204" pitchFamily="34" charset="0"/>
      <p:regular r:id="rId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9" d="100"/>
          <a:sy n="19" d="100"/>
        </p:scale>
        <p:origin x="228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font" Target="fonts/font1.fntdata"/><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font" Target="fonts/font3.fntdata"/><Relationship Id="rId4" Type="http://schemas.openxmlformats.org/officeDocument/2006/relationships/font" Target="fonts/font2.fntdata"/><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10800000">
            <a:off x="114972" y="11020632"/>
            <a:ext cx="7704366" cy="9230817"/>
          </a:xfrm>
          <a:prstGeom prst="rect">
            <a:avLst/>
          </a:prstGeom>
          <a:solidFill>
            <a:srgbClr val="00C2CB"/>
          </a:solidFill>
        </p:spPr>
        <p:txBody>
          <a:bodyPr/>
          <a:lstStyle/>
          <a:p>
            <a:endParaRPr lang="en-GB"/>
          </a:p>
        </p:txBody>
      </p:sp>
      <p:sp>
        <p:nvSpPr>
          <p:cNvPr id="3" name="AutoShape 3"/>
          <p:cNvSpPr/>
          <p:nvPr/>
        </p:nvSpPr>
        <p:spPr>
          <a:xfrm>
            <a:off x="-1265648" y="2568959"/>
            <a:ext cx="9084986" cy="8435705"/>
          </a:xfrm>
          <a:prstGeom prst="rect">
            <a:avLst/>
          </a:prstGeom>
          <a:solidFill>
            <a:srgbClr val="FFDE59"/>
          </a:solidFill>
        </p:spPr>
        <p:txBody>
          <a:bodyPr/>
          <a:lstStyle/>
          <a:p>
            <a:endParaRPr lang="en-GB"/>
          </a:p>
        </p:txBody>
      </p:sp>
      <p:sp>
        <p:nvSpPr>
          <p:cNvPr id="4" name="AutoShape 4"/>
          <p:cNvSpPr/>
          <p:nvPr/>
        </p:nvSpPr>
        <p:spPr>
          <a:xfrm>
            <a:off x="7819338" y="2586559"/>
            <a:ext cx="7147935" cy="9931990"/>
          </a:xfrm>
          <a:prstGeom prst="rect">
            <a:avLst/>
          </a:prstGeom>
          <a:solidFill>
            <a:srgbClr val="FF5757"/>
          </a:solidFill>
        </p:spPr>
        <p:txBody>
          <a:bodyPr/>
          <a:lstStyle/>
          <a:p>
            <a:endParaRPr lang="en-GB"/>
          </a:p>
        </p:txBody>
      </p:sp>
      <p:sp>
        <p:nvSpPr>
          <p:cNvPr id="5" name="AutoShape 5"/>
          <p:cNvSpPr/>
          <p:nvPr/>
        </p:nvSpPr>
        <p:spPr>
          <a:xfrm>
            <a:off x="114972" y="16793151"/>
            <a:ext cx="7704366" cy="3442952"/>
          </a:xfrm>
          <a:prstGeom prst="rect">
            <a:avLst/>
          </a:prstGeom>
          <a:solidFill>
            <a:srgbClr val="FFDE59"/>
          </a:solidFill>
        </p:spPr>
        <p:txBody>
          <a:bodyPr/>
          <a:lstStyle/>
          <a:p>
            <a:endParaRPr lang="en-GB"/>
          </a:p>
        </p:txBody>
      </p:sp>
      <p:sp>
        <p:nvSpPr>
          <p:cNvPr id="6" name="AutoShape 6"/>
          <p:cNvSpPr/>
          <p:nvPr/>
        </p:nvSpPr>
        <p:spPr>
          <a:xfrm>
            <a:off x="114972" y="20236103"/>
            <a:ext cx="15005028" cy="1147897"/>
          </a:xfrm>
          <a:prstGeom prst="rect">
            <a:avLst/>
          </a:prstGeom>
          <a:solidFill>
            <a:srgbClr val="03989E"/>
          </a:solidFill>
        </p:spPr>
        <p:txBody>
          <a:bodyPr/>
          <a:lstStyle/>
          <a:p>
            <a:endParaRPr lang="en-GB"/>
          </a:p>
        </p:txBody>
      </p:sp>
      <p:sp>
        <p:nvSpPr>
          <p:cNvPr id="7" name="TextBox 7"/>
          <p:cNvSpPr txBox="1"/>
          <p:nvPr/>
        </p:nvSpPr>
        <p:spPr>
          <a:xfrm>
            <a:off x="877686" y="378084"/>
            <a:ext cx="13110872" cy="1790700"/>
          </a:xfrm>
          <a:prstGeom prst="rect">
            <a:avLst/>
          </a:prstGeom>
        </p:spPr>
        <p:txBody>
          <a:bodyPr lIns="0" tIns="0" rIns="0" bIns="0" rtlCol="0" anchor="t">
            <a:spAutoFit/>
          </a:bodyPr>
          <a:lstStyle/>
          <a:p>
            <a:pPr algn="ctr">
              <a:lnSpc>
                <a:spcPts val="7079"/>
              </a:lnSpc>
            </a:pPr>
            <a:r>
              <a:rPr lang="en-US" sz="5899">
                <a:solidFill>
                  <a:srgbClr val="00C2CB"/>
                </a:solidFill>
                <a:latin typeface="Glacial Indifference"/>
                <a:ea typeface="Glacial Indifference"/>
                <a:cs typeface="Glacial Indifference"/>
                <a:sym typeface="Glacial Indifference"/>
              </a:rPr>
              <a:t>DRUG AND ALCOHOL REVIEW OF DEATH: MARK, MAR 2026 </a:t>
            </a:r>
          </a:p>
        </p:txBody>
      </p:sp>
      <p:sp>
        <p:nvSpPr>
          <p:cNvPr id="8" name="TextBox 8"/>
          <p:cNvSpPr txBox="1"/>
          <p:nvPr/>
        </p:nvSpPr>
        <p:spPr>
          <a:xfrm>
            <a:off x="7908659" y="3680153"/>
            <a:ext cx="6816565" cy="11306158"/>
          </a:xfrm>
          <a:prstGeom prst="rect">
            <a:avLst/>
          </a:prstGeom>
        </p:spPr>
        <p:txBody>
          <a:bodyPr lIns="0" tIns="0" rIns="0" bIns="0" rtlCol="0" anchor="t">
            <a:spAutoFit/>
          </a:bodyPr>
          <a:lstStyle/>
          <a:p>
            <a:pPr algn="l">
              <a:lnSpc>
                <a:spcPts val="2183"/>
              </a:lnSpc>
            </a:pPr>
            <a:r>
              <a:rPr lang="en-US" sz="1559" spc="31">
                <a:solidFill>
                  <a:srgbClr val="FDFDFD"/>
                </a:solidFill>
                <a:latin typeface="Open Sans"/>
                <a:ea typeface="Open Sans"/>
                <a:cs typeface="Open Sans"/>
                <a:sym typeface="Open Sans"/>
              </a:rPr>
              <a:t>Mark had been registered with his current GP Practice since 2020 and in 2022 following repeated attempted to contact him via SMS, the GP records note that there is difficulty in engaging him. The records then state that there is a language barrier and that Mark requested face to face appointments. </a:t>
            </a:r>
          </a:p>
          <a:p>
            <a:pPr algn="l">
              <a:lnSpc>
                <a:spcPts val="2183"/>
              </a:lnSpc>
            </a:pPr>
            <a:endParaRPr lang="en-US" sz="1559" spc="31">
              <a:solidFill>
                <a:srgbClr val="FDFDFD"/>
              </a:solidFill>
              <a:latin typeface="Open Sans"/>
              <a:ea typeface="Open Sans"/>
              <a:cs typeface="Open Sans"/>
              <a:sym typeface="Open Sans"/>
            </a:endParaRPr>
          </a:p>
          <a:p>
            <a:pPr algn="l">
              <a:lnSpc>
                <a:spcPts val="2183"/>
              </a:lnSpc>
            </a:pPr>
            <a:r>
              <a:rPr lang="en-US" sz="1559" spc="31">
                <a:solidFill>
                  <a:srgbClr val="FDFDFD"/>
                </a:solidFill>
                <a:latin typeface="Open Sans"/>
                <a:ea typeface="Open Sans"/>
                <a:cs typeface="Open Sans"/>
                <a:sym typeface="Open Sans"/>
              </a:rPr>
              <a:t>In 2024 it is noted in Police records that Mark uses Crack Cocaine and a previous warrant relating to use of Heroin and Cocaine from 2022 is mentioned in the chronology. Also during 2024, DWP note a claim is made for universal credit. Mark had pre-settled status in the United Kingdom that was due to expire at the end of 2024. In July, DWP contacted Mark but did not obtain a response and in August the Police arrested Mark for failure to comply with a community protection order but he was not taken into custody.</a:t>
            </a:r>
          </a:p>
          <a:p>
            <a:pPr algn="l">
              <a:lnSpc>
                <a:spcPts val="2183"/>
              </a:lnSpc>
            </a:pPr>
            <a:endParaRPr lang="en-US" sz="1559" spc="31">
              <a:solidFill>
                <a:srgbClr val="FDFDFD"/>
              </a:solidFill>
              <a:latin typeface="Open Sans"/>
              <a:ea typeface="Open Sans"/>
              <a:cs typeface="Open Sans"/>
              <a:sym typeface="Open Sans"/>
            </a:endParaRPr>
          </a:p>
          <a:p>
            <a:pPr algn="l">
              <a:lnSpc>
                <a:spcPts val="2183"/>
              </a:lnSpc>
            </a:pPr>
            <a:r>
              <a:rPr lang="en-US" sz="1559" spc="31">
                <a:solidFill>
                  <a:srgbClr val="FDFDFD"/>
                </a:solidFill>
                <a:latin typeface="Open Sans"/>
                <a:ea typeface="Open Sans"/>
                <a:cs typeface="Open Sans"/>
                <a:sym typeface="Open Sans"/>
              </a:rPr>
              <a:t>There was not further contact records with Mark until 2025, when in May DWP contacted Mark. In August Mark added to his records that he was leaving the country for 10 days during July. The GP records indicate a large number of SMS messages being sent to Mark, despite his request for face to face appointments and that there is a language barrier. It is not clear if he would understand the contents of each text message. In Mark 2025, primary care records indicate a postive Faecal Occult Blood (FOB) test and it states that he would be contacted but there is no records indicating if this was completed. TThe GP records between March 2025 to October 2025 indicate further SMS messages being sent.</a:t>
            </a:r>
          </a:p>
          <a:p>
            <a:pPr algn="l">
              <a:lnSpc>
                <a:spcPts val="2183"/>
              </a:lnSpc>
            </a:pPr>
            <a:endParaRPr lang="en-US" sz="1559" spc="31">
              <a:solidFill>
                <a:srgbClr val="FDFDFD"/>
              </a:solidFill>
              <a:latin typeface="Open Sans"/>
              <a:ea typeface="Open Sans"/>
              <a:cs typeface="Open Sans"/>
              <a:sym typeface="Open Sans"/>
            </a:endParaRPr>
          </a:p>
          <a:p>
            <a:pPr algn="l">
              <a:lnSpc>
                <a:spcPts val="2183"/>
              </a:lnSpc>
            </a:pPr>
            <a:r>
              <a:rPr lang="en-US" sz="1559" spc="31">
                <a:solidFill>
                  <a:srgbClr val="FDFDFD"/>
                </a:solidFill>
                <a:latin typeface="Open Sans"/>
                <a:ea typeface="Open Sans"/>
                <a:cs typeface="Open Sans"/>
                <a:sym typeface="Open Sans"/>
              </a:rPr>
              <a:t>There was no further contact with Mark until September 2025, when he was found deceased at home. The records also indicate that DWP and his GP practice both attempted to contact Mark after he was deceased. Indicating that they had no been informed of his death.</a:t>
            </a:r>
          </a:p>
          <a:p>
            <a:pPr algn="l">
              <a:lnSpc>
                <a:spcPts val="1326"/>
              </a:lnSpc>
            </a:pPr>
            <a:endParaRPr lang="en-US" sz="1559" spc="31">
              <a:solidFill>
                <a:srgbClr val="FDFDFD"/>
              </a:solidFill>
              <a:latin typeface="Open Sans"/>
              <a:ea typeface="Open Sans"/>
              <a:cs typeface="Open Sans"/>
              <a:sym typeface="Open Sans"/>
            </a:endParaRPr>
          </a:p>
          <a:p>
            <a:pPr algn="l">
              <a:lnSpc>
                <a:spcPts val="1326"/>
              </a:lnSpc>
            </a:pPr>
            <a:endParaRPr lang="en-US" sz="1559" spc="31">
              <a:solidFill>
                <a:srgbClr val="FDFDFD"/>
              </a:solidFill>
              <a:latin typeface="Open Sans"/>
              <a:ea typeface="Open Sans"/>
              <a:cs typeface="Open Sans"/>
              <a:sym typeface="Open Sans"/>
            </a:endParaRPr>
          </a:p>
          <a:p>
            <a:pPr algn="l">
              <a:lnSpc>
                <a:spcPts val="1326"/>
              </a:lnSpc>
            </a:pPr>
            <a:r>
              <a:rPr lang="en-US" sz="947" spc="18">
                <a:solidFill>
                  <a:srgbClr val="FDFDFD"/>
                </a:solidFill>
                <a:latin typeface="Open Sans"/>
                <a:ea typeface="Open Sans"/>
                <a:cs typeface="Open Sans"/>
                <a:sym typeface="Open Sans"/>
              </a:rPr>
              <a:t> </a:t>
            </a:r>
          </a:p>
          <a:p>
            <a:pPr algn="l">
              <a:lnSpc>
                <a:spcPts val="1326"/>
              </a:lnSpc>
            </a:pPr>
            <a:endParaRPr lang="en-US" sz="947" spc="18">
              <a:solidFill>
                <a:srgbClr val="FDFDFD"/>
              </a:solidFill>
              <a:latin typeface="Open Sans"/>
              <a:ea typeface="Open Sans"/>
              <a:cs typeface="Open Sans"/>
              <a:sym typeface="Open Sans"/>
            </a:endParaRPr>
          </a:p>
          <a:p>
            <a:pPr algn="l">
              <a:lnSpc>
                <a:spcPts val="1326"/>
              </a:lnSpc>
            </a:pPr>
            <a:endParaRPr lang="en-US" sz="947" spc="18">
              <a:solidFill>
                <a:srgbClr val="FDFDFD"/>
              </a:solidFill>
              <a:latin typeface="Open Sans"/>
              <a:ea typeface="Open Sans"/>
              <a:cs typeface="Open Sans"/>
              <a:sym typeface="Open Sans"/>
            </a:endParaRPr>
          </a:p>
          <a:p>
            <a:pPr algn="l">
              <a:lnSpc>
                <a:spcPts val="1326"/>
              </a:lnSpc>
            </a:pPr>
            <a:endParaRPr lang="en-US" sz="947" spc="18">
              <a:solidFill>
                <a:srgbClr val="FDFDFD"/>
              </a:solidFill>
              <a:latin typeface="Open Sans"/>
              <a:ea typeface="Open Sans"/>
              <a:cs typeface="Open Sans"/>
              <a:sym typeface="Open Sans"/>
            </a:endParaRPr>
          </a:p>
          <a:p>
            <a:pPr algn="l">
              <a:lnSpc>
                <a:spcPts val="1326"/>
              </a:lnSpc>
            </a:pPr>
            <a:r>
              <a:rPr lang="en-US" sz="947" spc="18">
                <a:solidFill>
                  <a:srgbClr val="FDFDFD"/>
                </a:solidFill>
                <a:latin typeface="Open Sans"/>
                <a:ea typeface="Open Sans"/>
                <a:cs typeface="Open Sans"/>
                <a:sym typeface="Open Sans"/>
              </a:rPr>
              <a:t>.</a:t>
            </a:r>
          </a:p>
          <a:p>
            <a:pPr algn="l">
              <a:lnSpc>
                <a:spcPts val="1326"/>
              </a:lnSpc>
            </a:pPr>
            <a:endParaRPr lang="en-US" sz="947" spc="18">
              <a:solidFill>
                <a:srgbClr val="FDFDFD"/>
              </a:solidFill>
              <a:latin typeface="Open Sans"/>
              <a:ea typeface="Open Sans"/>
              <a:cs typeface="Open Sans"/>
              <a:sym typeface="Open Sans"/>
            </a:endParaRPr>
          </a:p>
          <a:p>
            <a:pPr algn="l">
              <a:lnSpc>
                <a:spcPts val="1326"/>
              </a:lnSpc>
            </a:pPr>
            <a:endParaRPr lang="en-US" sz="947" spc="18">
              <a:solidFill>
                <a:srgbClr val="FDFDFD"/>
              </a:solidFill>
              <a:latin typeface="Open Sans"/>
              <a:ea typeface="Open Sans"/>
              <a:cs typeface="Open Sans"/>
              <a:sym typeface="Open Sans"/>
            </a:endParaRPr>
          </a:p>
          <a:p>
            <a:pPr algn="l">
              <a:lnSpc>
                <a:spcPts val="1326"/>
              </a:lnSpc>
            </a:pPr>
            <a:endParaRPr lang="en-US" sz="947" spc="18">
              <a:solidFill>
                <a:srgbClr val="FDFDFD"/>
              </a:solidFill>
              <a:latin typeface="Open Sans"/>
              <a:ea typeface="Open Sans"/>
              <a:cs typeface="Open Sans"/>
              <a:sym typeface="Open Sans"/>
            </a:endParaRPr>
          </a:p>
          <a:p>
            <a:pPr algn="l">
              <a:lnSpc>
                <a:spcPts val="1326"/>
              </a:lnSpc>
            </a:pPr>
            <a:endParaRPr lang="en-US" sz="947" spc="18">
              <a:solidFill>
                <a:srgbClr val="FDFDFD"/>
              </a:solidFill>
              <a:latin typeface="Open Sans"/>
              <a:ea typeface="Open Sans"/>
              <a:cs typeface="Open Sans"/>
              <a:sym typeface="Open Sans"/>
            </a:endParaRPr>
          </a:p>
          <a:p>
            <a:pPr algn="l">
              <a:lnSpc>
                <a:spcPts val="518"/>
              </a:lnSpc>
            </a:pPr>
            <a:endParaRPr lang="en-US" sz="947" spc="18">
              <a:solidFill>
                <a:srgbClr val="FDFDFD"/>
              </a:solidFill>
              <a:latin typeface="Open Sans"/>
              <a:ea typeface="Open Sans"/>
              <a:cs typeface="Open Sans"/>
              <a:sym typeface="Open Sans"/>
            </a:endParaRPr>
          </a:p>
          <a:p>
            <a:pPr algn="l">
              <a:lnSpc>
                <a:spcPts val="518"/>
              </a:lnSpc>
            </a:pPr>
            <a:endParaRPr lang="en-US" sz="947" spc="18">
              <a:solidFill>
                <a:srgbClr val="FDFDFD"/>
              </a:solidFill>
              <a:latin typeface="Open Sans"/>
              <a:ea typeface="Open Sans"/>
              <a:cs typeface="Open Sans"/>
              <a:sym typeface="Open Sans"/>
            </a:endParaRPr>
          </a:p>
          <a:p>
            <a:pPr algn="l">
              <a:lnSpc>
                <a:spcPts val="518"/>
              </a:lnSpc>
            </a:pPr>
            <a:endParaRPr lang="en-US" sz="947" spc="18">
              <a:solidFill>
                <a:srgbClr val="FDFDFD"/>
              </a:solidFill>
              <a:latin typeface="Open Sans"/>
              <a:ea typeface="Open Sans"/>
              <a:cs typeface="Open Sans"/>
              <a:sym typeface="Open Sans"/>
            </a:endParaRPr>
          </a:p>
          <a:p>
            <a:pPr algn="l">
              <a:lnSpc>
                <a:spcPts val="518"/>
              </a:lnSpc>
            </a:pPr>
            <a:endParaRPr lang="en-US" sz="947" spc="18">
              <a:solidFill>
                <a:srgbClr val="FDFDFD"/>
              </a:solidFill>
              <a:latin typeface="Open Sans"/>
              <a:ea typeface="Open Sans"/>
              <a:cs typeface="Open Sans"/>
              <a:sym typeface="Open Sans"/>
            </a:endParaRPr>
          </a:p>
          <a:p>
            <a:pPr algn="l">
              <a:lnSpc>
                <a:spcPts val="518"/>
              </a:lnSpc>
            </a:pPr>
            <a:r>
              <a:rPr lang="en-US" sz="370" spc="7">
                <a:solidFill>
                  <a:srgbClr val="FDFDFD"/>
                </a:solidFill>
                <a:latin typeface="Open Sans"/>
                <a:ea typeface="Open Sans"/>
                <a:cs typeface="Open Sans"/>
                <a:sym typeface="Open Sans"/>
              </a:rPr>
              <a:t> </a:t>
            </a:r>
          </a:p>
          <a:p>
            <a:pPr algn="l">
              <a:lnSpc>
                <a:spcPts val="329"/>
              </a:lnSpc>
            </a:pPr>
            <a:endParaRPr lang="en-US" sz="370" spc="7">
              <a:solidFill>
                <a:srgbClr val="FDFDFD"/>
              </a:solidFill>
              <a:latin typeface="Open Sans"/>
              <a:ea typeface="Open Sans"/>
              <a:cs typeface="Open Sans"/>
              <a:sym typeface="Open Sans"/>
            </a:endParaRPr>
          </a:p>
          <a:p>
            <a:pPr algn="l">
              <a:lnSpc>
                <a:spcPts val="329"/>
              </a:lnSpc>
            </a:pPr>
            <a:endParaRPr lang="en-US" sz="370" spc="7">
              <a:solidFill>
                <a:srgbClr val="FDFDFD"/>
              </a:solidFill>
              <a:latin typeface="Open Sans"/>
              <a:ea typeface="Open Sans"/>
              <a:cs typeface="Open Sans"/>
              <a:sym typeface="Open Sans"/>
            </a:endParaRPr>
          </a:p>
          <a:p>
            <a:pPr algn="l">
              <a:lnSpc>
                <a:spcPts val="329"/>
              </a:lnSpc>
            </a:pPr>
            <a:endParaRPr lang="en-US" sz="370" spc="7">
              <a:solidFill>
                <a:srgbClr val="FDFDFD"/>
              </a:solidFill>
              <a:latin typeface="Open Sans"/>
              <a:ea typeface="Open Sans"/>
              <a:cs typeface="Open Sans"/>
              <a:sym typeface="Open Sans"/>
            </a:endParaRPr>
          </a:p>
          <a:p>
            <a:pPr algn="l">
              <a:lnSpc>
                <a:spcPts val="329"/>
              </a:lnSpc>
            </a:pPr>
            <a:r>
              <a:rPr lang="en-US" sz="235" spc="4">
                <a:solidFill>
                  <a:srgbClr val="FDFDFD"/>
                </a:solidFill>
                <a:latin typeface="Open Sans"/>
                <a:ea typeface="Open Sans"/>
                <a:cs typeface="Open Sans"/>
                <a:sym typeface="Open Sans"/>
              </a:rPr>
              <a:t> </a:t>
            </a:r>
          </a:p>
          <a:p>
            <a:pPr algn="l">
              <a:lnSpc>
                <a:spcPts val="563"/>
              </a:lnSpc>
            </a:pPr>
            <a:endParaRPr lang="en-US" sz="235" spc="4">
              <a:solidFill>
                <a:srgbClr val="FDFDFD"/>
              </a:solidFill>
              <a:latin typeface="Open Sans"/>
              <a:ea typeface="Open Sans"/>
              <a:cs typeface="Open Sans"/>
              <a:sym typeface="Open Sans"/>
            </a:endParaRPr>
          </a:p>
          <a:p>
            <a:pPr algn="l">
              <a:lnSpc>
                <a:spcPts val="563"/>
              </a:lnSpc>
            </a:pPr>
            <a:endParaRPr lang="en-US" sz="235" spc="4">
              <a:solidFill>
                <a:srgbClr val="FDFDFD"/>
              </a:solidFill>
              <a:latin typeface="Open Sans"/>
              <a:ea typeface="Open Sans"/>
              <a:cs typeface="Open Sans"/>
              <a:sym typeface="Open Sans"/>
            </a:endParaRPr>
          </a:p>
          <a:p>
            <a:pPr algn="l">
              <a:lnSpc>
                <a:spcPts val="563"/>
              </a:lnSpc>
            </a:pPr>
            <a:endParaRPr lang="en-US" sz="235" spc="4">
              <a:solidFill>
                <a:srgbClr val="FDFDFD"/>
              </a:solidFill>
              <a:latin typeface="Open Sans"/>
              <a:ea typeface="Open Sans"/>
              <a:cs typeface="Open Sans"/>
              <a:sym typeface="Open Sans"/>
            </a:endParaRPr>
          </a:p>
          <a:p>
            <a:pPr algn="l">
              <a:lnSpc>
                <a:spcPts val="563"/>
              </a:lnSpc>
            </a:pPr>
            <a:endParaRPr lang="en-US" sz="235" spc="4">
              <a:solidFill>
                <a:srgbClr val="FDFDFD"/>
              </a:solidFill>
              <a:latin typeface="Open Sans"/>
              <a:ea typeface="Open Sans"/>
              <a:cs typeface="Open Sans"/>
              <a:sym typeface="Open Sans"/>
            </a:endParaRPr>
          </a:p>
          <a:p>
            <a:pPr algn="l">
              <a:lnSpc>
                <a:spcPts val="563"/>
              </a:lnSpc>
            </a:pPr>
            <a:endParaRPr lang="en-US" sz="235" spc="4">
              <a:solidFill>
                <a:srgbClr val="FDFDFD"/>
              </a:solidFill>
              <a:latin typeface="Open Sans"/>
              <a:ea typeface="Open Sans"/>
              <a:cs typeface="Open Sans"/>
              <a:sym typeface="Open Sans"/>
            </a:endParaRPr>
          </a:p>
          <a:p>
            <a:pPr algn="l">
              <a:lnSpc>
                <a:spcPts val="563"/>
              </a:lnSpc>
            </a:pPr>
            <a:endParaRPr lang="en-US" sz="235" spc="4">
              <a:solidFill>
                <a:srgbClr val="FDFDFD"/>
              </a:solidFill>
              <a:latin typeface="Open Sans"/>
              <a:ea typeface="Open Sans"/>
              <a:cs typeface="Open Sans"/>
              <a:sym typeface="Open Sans"/>
            </a:endParaRPr>
          </a:p>
        </p:txBody>
      </p:sp>
      <p:sp>
        <p:nvSpPr>
          <p:cNvPr id="9" name="TextBox 9"/>
          <p:cNvSpPr txBox="1"/>
          <p:nvPr/>
        </p:nvSpPr>
        <p:spPr>
          <a:xfrm>
            <a:off x="8039224" y="2757196"/>
            <a:ext cx="5661297" cy="282943"/>
          </a:xfrm>
          <a:prstGeom prst="rect">
            <a:avLst/>
          </a:prstGeom>
        </p:spPr>
        <p:txBody>
          <a:bodyPr lIns="0" tIns="0" rIns="0" bIns="0" rtlCol="0" anchor="t">
            <a:spAutoFit/>
          </a:bodyPr>
          <a:lstStyle/>
          <a:p>
            <a:pPr algn="l">
              <a:lnSpc>
                <a:spcPts val="2231"/>
              </a:lnSpc>
            </a:pPr>
            <a:r>
              <a:rPr lang="en-US" sz="2028" spc="40">
                <a:solidFill>
                  <a:srgbClr val="FDFDFD"/>
                </a:solidFill>
                <a:latin typeface="Hussar Bold"/>
                <a:ea typeface="Hussar Bold"/>
                <a:cs typeface="Hussar Bold"/>
                <a:sym typeface="Hussar Bold"/>
              </a:rPr>
              <a:t>WHAT HAPPENED?</a:t>
            </a:r>
          </a:p>
        </p:txBody>
      </p:sp>
      <p:sp>
        <p:nvSpPr>
          <p:cNvPr id="10" name="TextBox 10"/>
          <p:cNvSpPr txBox="1"/>
          <p:nvPr/>
        </p:nvSpPr>
        <p:spPr>
          <a:xfrm>
            <a:off x="399772" y="11936354"/>
            <a:ext cx="7033350" cy="4070985"/>
          </a:xfrm>
          <a:prstGeom prst="rect">
            <a:avLst/>
          </a:prstGeom>
        </p:spPr>
        <p:txBody>
          <a:bodyPr lIns="0" tIns="0" rIns="0" bIns="0" rtlCol="0" anchor="t">
            <a:spAutoFit/>
          </a:bodyPr>
          <a:lstStyle/>
          <a:p>
            <a:pPr marL="453390" lvl="1" indent="-226695" algn="l">
              <a:lnSpc>
                <a:spcPts val="2939"/>
              </a:lnSpc>
              <a:buFont typeface="Arial"/>
              <a:buChar char="•"/>
            </a:pPr>
            <a:r>
              <a:rPr lang="en-US" sz="2099" spc="41">
                <a:solidFill>
                  <a:srgbClr val="FDFDFD"/>
                </a:solidFill>
                <a:latin typeface="Open Sans"/>
                <a:ea typeface="Open Sans"/>
                <a:cs typeface="Open Sans"/>
                <a:sym typeface="Open Sans"/>
              </a:rPr>
              <a:t>The panel felt that in this case, there was a lack of involvement of services, especially in relation to physical health and also alcohol and drugs, as Mark was not known to services.</a:t>
            </a:r>
          </a:p>
          <a:p>
            <a:pPr marL="453390" lvl="1" indent="-226695" algn="l">
              <a:lnSpc>
                <a:spcPts val="2939"/>
              </a:lnSpc>
              <a:buFont typeface="Arial"/>
              <a:buChar char="•"/>
            </a:pPr>
            <a:r>
              <a:rPr lang="en-US" sz="2099" spc="41">
                <a:solidFill>
                  <a:srgbClr val="FDFDFD"/>
                </a:solidFill>
                <a:latin typeface="Open Sans"/>
                <a:ea typeface="Open Sans"/>
                <a:cs typeface="Open Sans"/>
                <a:sym typeface="Open Sans"/>
              </a:rPr>
              <a:t>The panel were concerned that the GP practice attempted to contact Mark through SMS’s in english when a language barrier had been identified and he had requested face to face appointments.</a:t>
            </a:r>
          </a:p>
          <a:p>
            <a:pPr marL="453390" lvl="1" indent="-226695" algn="l">
              <a:lnSpc>
                <a:spcPts val="2939"/>
              </a:lnSpc>
              <a:buFont typeface="Arial"/>
              <a:buChar char="•"/>
            </a:pPr>
            <a:r>
              <a:rPr lang="en-US" sz="2099" spc="41">
                <a:solidFill>
                  <a:srgbClr val="FDFDFD"/>
                </a:solidFill>
                <a:latin typeface="Open Sans"/>
                <a:ea typeface="Open Sans"/>
                <a:cs typeface="Open Sans"/>
                <a:sym typeface="Open Sans"/>
              </a:rPr>
              <a:t>The panel were concerned that services continued to contact Mark after he was deceased.</a:t>
            </a:r>
          </a:p>
        </p:txBody>
      </p:sp>
      <p:sp>
        <p:nvSpPr>
          <p:cNvPr id="11" name="TextBox 11"/>
          <p:cNvSpPr txBox="1"/>
          <p:nvPr/>
        </p:nvSpPr>
        <p:spPr>
          <a:xfrm>
            <a:off x="399772" y="11435453"/>
            <a:ext cx="4541366" cy="252730"/>
          </a:xfrm>
          <a:prstGeom prst="rect">
            <a:avLst/>
          </a:prstGeom>
        </p:spPr>
        <p:txBody>
          <a:bodyPr lIns="0" tIns="0" rIns="0" bIns="0" rtlCol="0" anchor="t">
            <a:spAutoFit/>
          </a:bodyPr>
          <a:lstStyle/>
          <a:p>
            <a:pPr algn="l">
              <a:lnSpc>
                <a:spcPts val="2090"/>
              </a:lnSpc>
            </a:pPr>
            <a:r>
              <a:rPr lang="en-US" sz="1900" spc="38">
                <a:solidFill>
                  <a:srgbClr val="FDFDFD"/>
                </a:solidFill>
                <a:latin typeface="Hussar Bold"/>
                <a:ea typeface="Hussar Bold"/>
                <a:cs typeface="Hussar Bold"/>
                <a:sym typeface="Hussar Bold"/>
              </a:rPr>
              <a:t>FINDINGS:</a:t>
            </a:r>
          </a:p>
        </p:txBody>
      </p:sp>
      <p:sp>
        <p:nvSpPr>
          <p:cNvPr id="12" name="TextBox 12"/>
          <p:cNvSpPr txBox="1"/>
          <p:nvPr/>
        </p:nvSpPr>
        <p:spPr>
          <a:xfrm>
            <a:off x="399772" y="2738146"/>
            <a:ext cx="5940507" cy="297476"/>
          </a:xfrm>
          <a:prstGeom prst="rect">
            <a:avLst/>
          </a:prstGeom>
        </p:spPr>
        <p:txBody>
          <a:bodyPr lIns="0" tIns="0" rIns="0" bIns="0" rtlCol="0" anchor="t">
            <a:spAutoFit/>
          </a:bodyPr>
          <a:lstStyle/>
          <a:p>
            <a:pPr algn="l">
              <a:lnSpc>
                <a:spcPts val="2381"/>
              </a:lnSpc>
            </a:pPr>
            <a:r>
              <a:rPr lang="en-US" sz="1984">
                <a:solidFill>
                  <a:srgbClr val="15395D"/>
                </a:solidFill>
                <a:latin typeface="Hussar Bold"/>
                <a:ea typeface="Hussar Bold"/>
                <a:cs typeface="Hussar Bold"/>
                <a:sym typeface="Hussar Bold"/>
              </a:rPr>
              <a:t>BACKGROUND:</a:t>
            </a:r>
          </a:p>
        </p:txBody>
      </p:sp>
      <p:sp>
        <p:nvSpPr>
          <p:cNvPr id="13" name="TextBox 13"/>
          <p:cNvSpPr txBox="1"/>
          <p:nvPr/>
        </p:nvSpPr>
        <p:spPr>
          <a:xfrm>
            <a:off x="245860" y="3327185"/>
            <a:ext cx="7461561" cy="8146575"/>
          </a:xfrm>
          <a:prstGeom prst="rect">
            <a:avLst/>
          </a:prstGeom>
        </p:spPr>
        <p:txBody>
          <a:bodyPr lIns="0" tIns="0" rIns="0" bIns="0" rtlCol="0" anchor="t">
            <a:spAutoFit/>
          </a:bodyPr>
          <a:lstStyle/>
          <a:p>
            <a:pPr algn="l">
              <a:lnSpc>
                <a:spcPts val="2398"/>
              </a:lnSpc>
            </a:pPr>
            <a:r>
              <a:rPr lang="en-US" sz="1712" spc="34">
                <a:solidFill>
                  <a:srgbClr val="15395D"/>
                </a:solidFill>
                <a:latin typeface="Open Sans"/>
                <a:ea typeface="Open Sans"/>
                <a:cs typeface="Open Sans"/>
                <a:sym typeface="Open Sans"/>
              </a:rPr>
              <a:t>Mark was born in November 1972 and he died at his home at the age of 52 years old in September 2025. The cause of death was written as Ketoacidosis, alcohol dependence syndrome, Hepatic Steatosis and Coronary Artery Atherosclerosis. The chronology templates returned mention that Mark used alcohol and cocaine, although cocaine use may have been historical. </a:t>
            </a:r>
          </a:p>
          <a:p>
            <a:pPr algn="l">
              <a:lnSpc>
                <a:spcPts val="2398"/>
              </a:lnSpc>
            </a:pPr>
            <a:endParaRPr lang="en-US" sz="1712" spc="34">
              <a:solidFill>
                <a:srgbClr val="15395D"/>
              </a:solidFill>
              <a:latin typeface="Open Sans"/>
              <a:ea typeface="Open Sans"/>
              <a:cs typeface="Open Sans"/>
              <a:sym typeface="Open Sans"/>
            </a:endParaRPr>
          </a:p>
          <a:p>
            <a:pPr algn="l">
              <a:lnSpc>
                <a:spcPts val="2398"/>
              </a:lnSpc>
            </a:pPr>
            <a:r>
              <a:rPr lang="en-US" sz="1712" spc="34">
                <a:solidFill>
                  <a:srgbClr val="15395D"/>
                </a:solidFill>
                <a:latin typeface="Open Sans"/>
                <a:ea typeface="Open Sans"/>
                <a:cs typeface="Open Sans"/>
                <a:sym typeface="Open Sans"/>
              </a:rPr>
              <a:t>In the information returned to the panel there was no detailed family history. One organisation stated that he lived alone. He did have family contact however as it was mentioned that family members reported that Mark had been unwell in the days prior to his death. </a:t>
            </a:r>
          </a:p>
          <a:p>
            <a:pPr algn="l">
              <a:lnSpc>
                <a:spcPts val="2398"/>
              </a:lnSpc>
            </a:pPr>
            <a:endParaRPr lang="en-US" sz="1712" spc="34">
              <a:solidFill>
                <a:srgbClr val="15395D"/>
              </a:solidFill>
              <a:latin typeface="Open Sans"/>
              <a:ea typeface="Open Sans"/>
              <a:cs typeface="Open Sans"/>
              <a:sym typeface="Open Sans"/>
            </a:endParaRPr>
          </a:p>
          <a:p>
            <a:pPr algn="l">
              <a:lnSpc>
                <a:spcPts val="2398"/>
              </a:lnSpc>
            </a:pPr>
            <a:r>
              <a:rPr lang="en-US" sz="1712" spc="34">
                <a:solidFill>
                  <a:srgbClr val="15395D"/>
                </a:solidFill>
                <a:latin typeface="Open Sans"/>
                <a:ea typeface="Open Sans"/>
                <a:cs typeface="Open Sans"/>
                <a:sym typeface="Open Sans"/>
              </a:rPr>
              <a:t>In the reports received there is no mention of any physical or mental health issues. Nor is there any housing concerns mentioned and Mark was working.  </a:t>
            </a:r>
          </a:p>
          <a:p>
            <a:pPr algn="l">
              <a:lnSpc>
                <a:spcPts val="2398"/>
              </a:lnSpc>
            </a:pPr>
            <a:endParaRPr lang="en-US" sz="1712" spc="34">
              <a:solidFill>
                <a:srgbClr val="15395D"/>
              </a:solidFill>
              <a:latin typeface="Open Sans"/>
              <a:ea typeface="Open Sans"/>
              <a:cs typeface="Open Sans"/>
              <a:sym typeface="Open Sans"/>
            </a:endParaRPr>
          </a:p>
          <a:p>
            <a:pPr algn="l">
              <a:lnSpc>
                <a:spcPts val="2398"/>
              </a:lnSpc>
            </a:pPr>
            <a:r>
              <a:rPr lang="en-US" sz="1712" spc="34">
                <a:solidFill>
                  <a:srgbClr val="15395D"/>
                </a:solidFill>
                <a:latin typeface="Open Sans"/>
                <a:ea typeface="Open Sans"/>
                <a:cs typeface="Open Sans"/>
                <a:sym typeface="Open Sans"/>
              </a:rPr>
              <a:t>Mark was known to the Police due to a previous conviction of possession of heroin and cocaine. There was one case of failure to comply with a community protection notice.  Mark was also known to the Department for Work and Pensions but was not known the drug and alcohol services or to NELFT or BHRUT. His GP records did not document his lifestyle. Other than text messages there was very little contact with primary care. </a:t>
            </a:r>
          </a:p>
          <a:p>
            <a:pPr algn="l">
              <a:lnSpc>
                <a:spcPts val="1838"/>
              </a:lnSpc>
            </a:pPr>
            <a:endParaRPr lang="en-US" sz="1712" spc="34">
              <a:solidFill>
                <a:srgbClr val="15395D"/>
              </a:solidFill>
              <a:latin typeface="Open Sans"/>
              <a:ea typeface="Open Sans"/>
              <a:cs typeface="Open Sans"/>
              <a:sym typeface="Open Sans"/>
            </a:endParaRPr>
          </a:p>
          <a:p>
            <a:pPr algn="l">
              <a:lnSpc>
                <a:spcPts val="1838"/>
              </a:lnSpc>
            </a:pPr>
            <a:r>
              <a:rPr lang="en-US" sz="1312" spc="26">
                <a:solidFill>
                  <a:srgbClr val="15395D"/>
                </a:solidFill>
                <a:latin typeface="Open Sans"/>
                <a:ea typeface="Open Sans"/>
                <a:cs typeface="Open Sans"/>
                <a:sym typeface="Open Sans"/>
              </a:rPr>
              <a:t> </a:t>
            </a:r>
          </a:p>
          <a:p>
            <a:pPr algn="l">
              <a:lnSpc>
                <a:spcPts val="1376"/>
              </a:lnSpc>
            </a:pPr>
            <a:endParaRPr lang="en-US" sz="1312" spc="26">
              <a:solidFill>
                <a:srgbClr val="15395D"/>
              </a:solidFill>
              <a:latin typeface="Open Sans"/>
              <a:ea typeface="Open Sans"/>
              <a:cs typeface="Open Sans"/>
              <a:sym typeface="Open Sans"/>
            </a:endParaRPr>
          </a:p>
          <a:p>
            <a:pPr algn="l">
              <a:lnSpc>
                <a:spcPts val="1376"/>
              </a:lnSpc>
            </a:pPr>
            <a:endParaRPr lang="en-US" sz="1312" spc="26">
              <a:solidFill>
                <a:srgbClr val="15395D"/>
              </a:solidFill>
              <a:latin typeface="Open Sans"/>
              <a:ea typeface="Open Sans"/>
              <a:cs typeface="Open Sans"/>
              <a:sym typeface="Open Sans"/>
            </a:endParaRPr>
          </a:p>
          <a:p>
            <a:pPr algn="l">
              <a:lnSpc>
                <a:spcPts val="1504"/>
              </a:lnSpc>
            </a:pPr>
            <a:endParaRPr lang="en-US" sz="1312" spc="26">
              <a:solidFill>
                <a:srgbClr val="15395D"/>
              </a:solidFill>
              <a:latin typeface="Open Sans"/>
              <a:ea typeface="Open Sans"/>
              <a:cs typeface="Open Sans"/>
              <a:sym typeface="Open Sans"/>
            </a:endParaRPr>
          </a:p>
          <a:p>
            <a:pPr algn="l">
              <a:lnSpc>
                <a:spcPts val="1504"/>
              </a:lnSpc>
            </a:pPr>
            <a:endParaRPr lang="en-US" sz="1312" spc="26">
              <a:solidFill>
                <a:srgbClr val="15395D"/>
              </a:solidFill>
              <a:latin typeface="Open Sans"/>
              <a:ea typeface="Open Sans"/>
              <a:cs typeface="Open Sans"/>
              <a:sym typeface="Open Sans"/>
            </a:endParaRPr>
          </a:p>
          <a:p>
            <a:pPr algn="l">
              <a:lnSpc>
                <a:spcPts val="1504"/>
              </a:lnSpc>
            </a:pPr>
            <a:endParaRPr lang="en-US" sz="1312" spc="26">
              <a:solidFill>
                <a:srgbClr val="15395D"/>
              </a:solidFill>
              <a:latin typeface="Open Sans"/>
              <a:ea typeface="Open Sans"/>
              <a:cs typeface="Open Sans"/>
              <a:sym typeface="Open Sans"/>
            </a:endParaRPr>
          </a:p>
        </p:txBody>
      </p:sp>
      <p:sp>
        <p:nvSpPr>
          <p:cNvPr id="14" name="TextBox 14"/>
          <p:cNvSpPr txBox="1"/>
          <p:nvPr/>
        </p:nvSpPr>
        <p:spPr>
          <a:xfrm>
            <a:off x="8039224" y="12864970"/>
            <a:ext cx="6555436" cy="628650"/>
          </a:xfrm>
          <a:prstGeom prst="rect">
            <a:avLst/>
          </a:prstGeom>
        </p:spPr>
        <p:txBody>
          <a:bodyPr lIns="0" tIns="0" rIns="0" bIns="0" rtlCol="0" anchor="t">
            <a:spAutoFit/>
          </a:bodyPr>
          <a:lstStyle/>
          <a:p>
            <a:pPr algn="l">
              <a:lnSpc>
                <a:spcPts val="4920"/>
              </a:lnSpc>
            </a:pPr>
            <a:r>
              <a:rPr lang="en-US" sz="4100">
                <a:solidFill>
                  <a:srgbClr val="15395D"/>
                </a:solidFill>
                <a:latin typeface="Hussar Bold"/>
                <a:ea typeface="Hussar Bold"/>
                <a:cs typeface="Hussar Bold"/>
                <a:sym typeface="Hussar Bold"/>
              </a:rPr>
              <a:t>RECOMMENDATIONS: </a:t>
            </a:r>
          </a:p>
        </p:txBody>
      </p:sp>
      <p:sp>
        <p:nvSpPr>
          <p:cNvPr id="15" name="TextBox 15"/>
          <p:cNvSpPr txBox="1"/>
          <p:nvPr/>
        </p:nvSpPr>
        <p:spPr>
          <a:xfrm>
            <a:off x="8087314" y="13586292"/>
            <a:ext cx="6459256" cy="6375620"/>
          </a:xfrm>
          <a:prstGeom prst="rect">
            <a:avLst/>
          </a:prstGeom>
        </p:spPr>
        <p:txBody>
          <a:bodyPr lIns="0" tIns="0" rIns="0" bIns="0" rtlCol="0" anchor="t">
            <a:spAutoFit/>
          </a:bodyPr>
          <a:lstStyle/>
          <a:p>
            <a:pPr marL="415577" lvl="1" indent="-207788" algn="l">
              <a:lnSpc>
                <a:spcPts val="2694"/>
              </a:lnSpc>
              <a:buFont typeface="Arial"/>
              <a:buChar char="•"/>
            </a:pPr>
            <a:r>
              <a:rPr lang="en-US" sz="1924" spc="38">
                <a:solidFill>
                  <a:srgbClr val="15395D"/>
                </a:solidFill>
                <a:latin typeface="Open Sans"/>
                <a:ea typeface="Open Sans"/>
                <a:cs typeface="Open Sans"/>
                <a:sym typeface="Open Sans"/>
              </a:rPr>
              <a:t>Continue attempts to engage residents who are not known to drug and alcohol services in Havering through sustained communication campaigns and monitoring of unmet need levels.</a:t>
            </a:r>
          </a:p>
          <a:p>
            <a:pPr algn="l">
              <a:lnSpc>
                <a:spcPts val="2694"/>
              </a:lnSpc>
            </a:pPr>
            <a:r>
              <a:rPr lang="en-US" sz="1924" spc="38">
                <a:solidFill>
                  <a:srgbClr val="15395D"/>
                </a:solidFill>
                <a:latin typeface="Open Sans"/>
                <a:ea typeface="Open Sans"/>
                <a:cs typeface="Open Sans"/>
                <a:sym typeface="Open Sans"/>
              </a:rPr>
              <a:t> </a:t>
            </a:r>
          </a:p>
          <a:p>
            <a:pPr marL="415577" lvl="1" indent="-207788" algn="l">
              <a:lnSpc>
                <a:spcPts val="2694"/>
              </a:lnSpc>
              <a:buFont typeface="Arial"/>
              <a:buChar char="•"/>
            </a:pPr>
            <a:r>
              <a:rPr lang="en-US" sz="1924" spc="38">
                <a:solidFill>
                  <a:srgbClr val="15395D"/>
                </a:solidFill>
                <a:latin typeface="Open Sans"/>
                <a:ea typeface="Open Sans"/>
                <a:cs typeface="Open Sans"/>
                <a:sym typeface="Open Sans"/>
              </a:rPr>
              <a:t>Services should be mindful of language barriers and health literacy, ensuring that people’s wishes are accommodated, e.g. face to face appointments.</a:t>
            </a:r>
          </a:p>
          <a:p>
            <a:pPr algn="l">
              <a:lnSpc>
                <a:spcPts val="2694"/>
              </a:lnSpc>
            </a:pPr>
            <a:endParaRPr lang="en-US" sz="1924" spc="38">
              <a:solidFill>
                <a:srgbClr val="15395D"/>
              </a:solidFill>
              <a:latin typeface="Open Sans"/>
              <a:ea typeface="Open Sans"/>
              <a:cs typeface="Open Sans"/>
              <a:sym typeface="Open Sans"/>
            </a:endParaRPr>
          </a:p>
          <a:p>
            <a:pPr marL="415577" lvl="1" indent="-207788" algn="l">
              <a:lnSpc>
                <a:spcPts val="2694"/>
              </a:lnSpc>
              <a:buFont typeface="Arial"/>
              <a:buChar char="•"/>
            </a:pPr>
            <a:r>
              <a:rPr lang="en-US" sz="1924" spc="38">
                <a:solidFill>
                  <a:srgbClr val="15395D"/>
                </a:solidFill>
                <a:latin typeface="Open Sans"/>
                <a:ea typeface="Open Sans"/>
                <a:cs typeface="Open Sans"/>
                <a:sym typeface="Open Sans"/>
              </a:rPr>
              <a:t>Information should be provided on the bereavement service available that will alert all services/organisations who were in contact with the deceased person of their death. </a:t>
            </a:r>
          </a:p>
          <a:p>
            <a:pPr algn="l">
              <a:lnSpc>
                <a:spcPts val="2694"/>
              </a:lnSpc>
            </a:pPr>
            <a:endParaRPr lang="en-US" sz="1924" spc="38">
              <a:solidFill>
                <a:srgbClr val="15395D"/>
              </a:solidFill>
              <a:latin typeface="Open Sans"/>
              <a:ea typeface="Open Sans"/>
              <a:cs typeface="Open Sans"/>
              <a:sym typeface="Open Sans"/>
            </a:endParaRPr>
          </a:p>
          <a:p>
            <a:pPr algn="l">
              <a:lnSpc>
                <a:spcPts val="2694"/>
              </a:lnSpc>
            </a:pPr>
            <a:endParaRPr lang="en-US" sz="1924" spc="38">
              <a:solidFill>
                <a:srgbClr val="15395D"/>
              </a:solidFill>
              <a:latin typeface="Open Sans"/>
              <a:ea typeface="Open Sans"/>
              <a:cs typeface="Open Sans"/>
              <a:sym typeface="Open Sans"/>
            </a:endParaRPr>
          </a:p>
          <a:p>
            <a:pPr algn="l">
              <a:lnSpc>
                <a:spcPts val="2694"/>
              </a:lnSpc>
            </a:pPr>
            <a:endParaRPr lang="en-US" sz="1924" spc="38">
              <a:solidFill>
                <a:srgbClr val="15395D"/>
              </a:solidFill>
              <a:latin typeface="Open Sans"/>
              <a:ea typeface="Open Sans"/>
              <a:cs typeface="Open Sans"/>
              <a:sym typeface="Open Sans"/>
            </a:endParaRPr>
          </a:p>
          <a:p>
            <a:pPr algn="l">
              <a:lnSpc>
                <a:spcPts val="2694"/>
              </a:lnSpc>
            </a:pPr>
            <a:endParaRPr lang="en-US" sz="1924" spc="38">
              <a:solidFill>
                <a:srgbClr val="15395D"/>
              </a:solidFill>
              <a:latin typeface="Open Sans"/>
              <a:ea typeface="Open Sans"/>
              <a:cs typeface="Open Sans"/>
              <a:sym typeface="Open Sans"/>
            </a:endParaRPr>
          </a:p>
          <a:p>
            <a:pPr algn="l">
              <a:lnSpc>
                <a:spcPts val="2694"/>
              </a:lnSpc>
            </a:pPr>
            <a:endParaRPr lang="en-US" sz="1924" spc="38">
              <a:solidFill>
                <a:srgbClr val="15395D"/>
              </a:solidFill>
              <a:latin typeface="Open Sans"/>
              <a:ea typeface="Open Sans"/>
              <a:cs typeface="Open Sans"/>
              <a:sym typeface="Open Sans"/>
            </a:endParaRPr>
          </a:p>
        </p:txBody>
      </p:sp>
      <p:sp>
        <p:nvSpPr>
          <p:cNvPr id="16" name="TextBox 16"/>
          <p:cNvSpPr txBox="1"/>
          <p:nvPr/>
        </p:nvSpPr>
        <p:spPr>
          <a:xfrm>
            <a:off x="245860" y="17300968"/>
            <a:ext cx="7407273" cy="482107"/>
          </a:xfrm>
          <a:prstGeom prst="rect">
            <a:avLst/>
          </a:prstGeom>
        </p:spPr>
        <p:txBody>
          <a:bodyPr lIns="0" tIns="0" rIns="0" bIns="0" rtlCol="0" anchor="t">
            <a:spAutoFit/>
          </a:bodyPr>
          <a:lstStyle/>
          <a:p>
            <a:pPr algn="l">
              <a:lnSpc>
                <a:spcPts val="3807"/>
              </a:lnSpc>
            </a:pPr>
            <a:r>
              <a:rPr lang="en-US" sz="3461" spc="69">
                <a:solidFill>
                  <a:srgbClr val="15395D"/>
                </a:solidFill>
                <a:latin typeface="Hussar Bold"/>
                <a:ea typeface="Hussar Bold"/>
                <a:cs typeface="Hussar Bold"/>
                <a:sym typeface="Hussar Bold"/>
              </a:rPr>
              <a:t>INFORMATION SOURCES:</a:t>
            </a:r>
          </a:p>
        </p:txBody>
      </p:sp>
      <p:sp>
        <p:nvSpPr>
          <p:cNvPr id="17" name="Freeform 17"/>
          <p:cNvSpPr/>
          <p:nvPr/>
        </p:nvSpPr>
        <p:spPr>
          <a:xfrm rot="-949050">
            <a:off x="12596884" y="20704824"/>
            <a:ext cx="504585" cy="508281"/>
          </a:xfrm>
          <a:custGeom>
            <a:avLst/>
            <a:gdLst/>
            <a:ahLst/>
            <a:cxnLst/>
            <a:rect l="l" t="t" r="r" b="b"/>
            <a:pathLst>
              <a:path w="504585" h="508281">
                <a:moveTo>
                  <a:pt x="0" y="0"/>
                </a:moveTo>
                <a:lnTo>
                  <a:pt x="504584" y="0"/>
                </a:lnTo>
                <a:lnTo>
                  <a:pt x="504584" y="508281"/>
                </a:lnTo>
                <a:lnTo>
                  <a:pt x="0" y="50828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a:p>
        </p:txBody>
      </p:sp>
      <p:sp>
        <p:nvSpPr>
          <p:cNvPr id="18" name="Freeform 18"/>
          <p:cNvSpPr/>
          <p:nvPr/>
        </p:nvSpPr>
        <p:spPr>
          <a:xfrm rot="-418471">
            <a:off x="490955" y="20421928"/>
            <a:ext cx="504585" cy="508281"/>
          </a:xfrm>
          <a:custGeom>
            <a:avLst/>
            <a:gdLst/>
            <a:ahLst/>
            <a:cxnLst/>
            <a:rect l="l" t="t" r="r" b="b"/>
            <a:pathLst>
              <a:path w="504585" h="508281">
                <a:moveTo>
                  <a:pt x="0" y="0"/>
                </a:moveTo>
                <a:lnTo>
                  <a:pt x="504584" y="0"/>
                </a:lnTo>
                <a:lnTo>
                  <a:pt x="504584" y="508281"/>
                </a:lnTo>
                <a:lnTo>
                  <a:pt x="0" y="50828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a:p>
        </p:txBody>
      </p:sp>
      <p:sp>
        <p:nvSpPr>
          <p:cNvPr id="19" name="TextBox 19"/>
          <p:cNvSpPr txBox="1"/>
          <p:nvPr/>
        </p:nvSpPr>
        <p:spPr>
          <a:xfrm>
            <a:off x="114972" y="20219083"/>
            <a:ext cx="14852301" cy="1012190"/>
          </a:xfrm>
          <a:prstGeom prst="rect">
            <a:avLst/>
          </a:prstGeom>
        </p:spPr>
        <p:txBody>
          <a:bodyPr lIns="0" tIns="0" rIns="0" bIns="0" rtlCol="0" anchor="t">
            <a:spAutoFit/>
          </a:bodyPr>
          <a:lstStyle/>
          <a:p>
            <a:pPr algn="ctr">
              <a:lnSpc>
                <a:spcPts val="4060"/>
              </a:lnSpc>
              <a:spcBef>
                <a:spcPct val="0"/>
              </a:spcBef>
            </a:pPr>
            <a:r>
              <a:rPr lang="en-US" sz="2900" spc="58">
                <a:solidFill>
                  <a:srgbClr val="FDFDFD"/>
                </a:solidFill>
                <a:latin typeface="Open Sans"/>
                <a:ea typeface="Open Sans"/>
                <a:cs typeface="Open Sans"/>
                <a:sym typeface="Open Sans"/>
              </a:rPr>
              <a:t>If you require any further information about this review, please contact Linda.Somerville@havering.gov.uk</a:t>
            </a:r>
          </a:p>
        </p:txBody>
      </p:sp>
      <p:sp>
        <p:nvSpPr>
          <p:cNvPr id="20" name="TextBox 20"/>
          <p:cNvSpPr txBox="1"/>
          <p:nvPr/>
        </p:nvSpPr>
        <p:spPr>
          <a:xfrm>
            <a:off x="263684" y="17980751"/>
            <a:ext cx="7371625" cy="1727835"/>
          </a:xfrm>
          <a:prstGeom prst="rect">
            <a:avLst/>
          </a:prstGeom>
        </p:spPr>
        <p:txBody>
          <a:bodyPr lIns="0" tIns="0" rIns="0" bIns="0" rtlCol="0" anchor="t">
            <a:spAutoFit/>
          </a:bodyPr>
          <a:lstStyle/>
          <a:p>
            <a:pPr marL="388617" lvl="1" indent="-194308" algn="l">
              <a:lnSpc>
                <a:spcPts val="1979"/>
              </a:lnSpc>
              <a:spcBef>
                <a:spcPct val="0"/>
              </a:spcBef>
              <a:buFont typeface="Arial"/>
              <a:buChar char="•"/>
            </a:pPr>
            <a:r>
              <a:rPr lang="en-US" sz="1799" spc="35">
                <a:solidFill>
                  <a:srgbClr val="000000"/>
                </a:solidFill>
                <a:latin typeface="Open Sans"/>
                <a:ea typeface="Open Sans"/>
                <a:cs typeface="Open Sans"/>
                <a:sym typeface="Open Sans"/>
              </a:rPr>
              <a:t>WHAT TO DO AFTER SOMEONE DIES: TELL US ONCE - GOV.UK</a:t>
            </a:r>
          </a:p>
          <a:p>
            <a:pPr algn="l">
              <a:lnSpc>
                <a:spcPts val="1979"/>
              </a:lnSpc>
              <a:spcBef>
                <a:spcPct val="0"/>
              </a:spcBef>
            </a:pPr>
            <a:endParaRPr lang="en-US" sz="1799" spc="35">
              <a:solidFill>
                <a:srgbClr val="000000"/>
              </a:solidFill>
              <a:latin typeface="Open Sans"/>
              <a:ea typeface="Open Sans"/>
              <a:cs typeface="Open Sans"/>
              <a:sym typeface="Open Sans"/>
            </a:endParaRPr>
          </a:p>
          <a:p>
            <a:pPr marL="388617" lvl="1" indent="-194308" algn="l">
              <a:lnSpc>
                <a:spcPts val="1979"/>
              </a:lnSpc>
              <a:spcBef>
                <a:spcPct val="0"/>
              </a:spcBef>
              <a:buFont typeface="Arial"/>
              <a:buChar char="•"/>
            </a:pPr>
            <a:r>
              <a:rPr lang="en-US" sz="1799" spc="35">
                <a:solidFill>
                  <a:srgbClr val="000000"/>
                </a:solidFill>
                <a:latin typeface="Open Sans"/>
                <a:ea typeface="Open Sans"/>
                <a:cs typeface="Open Sans"/>
                <a:sym typeface="Open Sans"/>
              </a:rPr>
              <a:t>HTTPS://WWW.LANGUAGEISEVERYTHING.COM/</a:t>
            </a:r>
          </a:p>
          <a:p>
            <a:pPr algn="l">
              <a:lnSpc>
                <a:spcPts val="1979"/>
              </a:lnSpc>
              <a:spcBef>
                <a:spcPct val="0"/>
              </a:spcBef>
            </a:pPr>
            <a:endParaRPr lang="en-US" sz="1799" spc="35">
              <a:solidFill>
                <a:srgbClr val="000000"/>
              </a:solidFill>
              <a:latin typeface="Open Sans"/>
              <a:ea typeface="Open Sans"/>
              <a:cs typeface="Open Sans"/>
              <a:sym typeface="Open Sans"/>
            </a:endParaRPr>
          </a:p>
          <a:p>
            <a:pPr marL="388617" lvl="1" indent="-194308" algn="l">
              <a:lnSpc>
                <a:spcPts val="1979"/>
              </a:lnSpc>
              <a:spcBef>
                <a:spcPct val="0"/>
              </a:spcBef>
              <a:buFont typeface="Arial"/>
              <a:buChar char="•"/>
            </a:pPr>
            <a:r>
              <a:rPr lang="en-US" sz="1799" spc="35">
                <a:solidFill>
                  <a:srgbClr val="000000"/>
                </a:solidFill>
                <a:latin typeface="Open Sans"/>
                <a:ea typeface="Open Sans"/>
                <a:cs typeface="Open Sans"/>
                <a:sym typeface="Open Sans"/>
              </a:rPr>
              <a:t>HTTPS://S3.EU-WEST-2.AMAZONAWS.COM/SR-ACUK-CRAFT/DOCUMENTS/THE-BLUE-LIGHT-MANUAL.PDF</a:t>
            </a:r>
          </a:p>
          <a:p>
            <a:pPr algn="l">
              <a:lnSpc>
                <a:spcPts val="1979"/>
              </a:lnSpc>
              <a:spcBef>
                <a:spcPct val="0"/>
              </a:spcBef>
            </a:pPr>
            <a:endParaRPr lang="en-US" sz="1799" spc="35">
              <a:solidFill>
                <a:srgbClr val="000000"/>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815</Words>
  <Application>Microsoft Office PowerPoint</Application>
  <PresentationFormat>Custom</PresentationFormat>
  <Paragraphs>66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Glacial Indifference</vt:lpstr>
      <vt:lpstr>Hussar Bold</vt:lpstr>
      <vt:lpstr>Open Sans</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DARD, Mark, Mar 2026</dc:title>
  <dc:creator>Elisabeth Major</dc:creator>
  <cp:lastModifiedBy>Elisabeth Major</cp:lastModifiedBy>
  <cp:revision>1</cp:revision>
  <dcterms:created xsi:type="dcterms:W3CDTF">2006-08-16T00:00:00Z</dcterms:created>
  <dcterms:modified xsi:type="dcterms:W3CDTF">2026-05-20T14:50:07Z</dcterms:modified>
  <dc:identifier>DAHIDEYIp0g</dc:identifier>
</cp:coreProperties>
</file>